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1" r:id="rId3"/>
    <p:sldId id="272" r:id="rId4"/>
    <p:sldId id="273" r:id="rId5"/>
    <p:sldId id="276" r:id="rId6"/>
    <p:sldId id="275" r:id="rId7"/>
    <p:sldId id="277" r:id="rId8"/>
    <p:sldId id="278" r:id="rId9"/>
    <p:sldId id="279" r:id="rId10"/>
    <p:sldId id="280" r:id="rId11"/>
    <p:sldId id="281" r:id="rId12"/>
    <p:sldId id="284" r:id="rId13"/>
    <p:sldId id="285" r:id="rId14"/>
    <p:sldId id="288" r:id="rId15"/>
    <p:sldId id="306" r:id="rId16"/>
    <p:sldId id="298" r:id="rId17"/>
    <p:sldId id="1249" r:id="rId18"/>
    <p:sldId id="1244" r:id="rId19"/>
    <p:sldId id="1245" r:id="rId20"/>
    <p:sldId id="1238" r:id="rId21"/>
    <p:sldId id="1246" r:id="rId22"/>
    <p:sldId id="295" r:id="rId23"/>
    <p:sldId id="296" r:id="rId24"/>
    <p:sldId id="260" r:id="rId25"/>
    <p:sldId id="301" r:id="rId26"/>
    <p:sldId id="303" r:id="rId27"/>
    <p:sldId id="294" r:id="rId28"/>
    <p:sldId id="29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 autoAdjust="0"/>
    <p:restoredTop sz="79907" autoAdjust="0"/>
  </p:normalViewPr>
  <p:slideViewPr>
    <p:cSldViewPr snapToGrid="0">
      <p:cViewPr varScale="1">
        <p:scale>
          <a:sx n="58" d="100"/>
          <a:sy n="58" d="100"/>
        </p:scale>
        <p:origin x="1788" y="2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/>
              <a:t>Proportion of CO2 emissions (%) by industry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Healthcare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HC-global average</c:v>
                </c:pt>
                <c:pt idx="1">
                  <c:v>HC- USA</c:v>
                </c:pt>
                <c:pt idx="2">
                  <c:v>Aviation- global average</c:v>
                </c:pt>
                <c:pt idx="3">
                  <c:v>Agriculture- USA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0D-4438-AEC8-2121E19FCE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Aviation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HC-global average</c:v>
                </c:pt>
                <c:pt idx="1">
                  <c:v>HC- USA</c:v>
                </c:pt>
                <c:pt idx="2">
                  <c:v>Aviation- global average</c:v>
                </c:pt>
                <c:pt idx="3">
                  <c:v>Agriculture- USA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0D-4438-AEC8-2121E19FCEF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Agriculture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HC-global average</c:v>
                </c:pt>
                <c:pt idx="1">
                  <c:v>HC- USA</c:v>
                </c:pt>
                <c:pt idx="2">
                  <c:v>Aviation- global average</c:v>
                </c:pt>
                <c:pt idx="3">
                  <c:v>Agriculture- USA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0D-4438-AEC8-2121E19FCE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7413439"/>
        <c:axId val="797416319"/>
      </c:barChart>
      <c:catAx>
        <c:axId val="797413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416319"/>
        <c:crosses val="autoZero"/>
        <c:auto val="1"/>
        <c:lblAlgn val="ctr"/>
        <c:lblOffset val="100"/>
        <c:noMultiLvlLbl val="0"/>
      </c:catAx>
      <c:valAx>
        <c:axId val="797416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413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C1CA31-2971-474B-A31A-3E031207E3D6}" type="doc">
      <dgm:prSet loTypeId="urn:microsoft.com/office/officeart/2005/8/layout/radial5" loCatId="relationship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CA"/>
        </a:p>
      </dgm:t>
    </dgm:pt>
    <dgm:pt modelId="{74F55AD0-64FD-4582-B1E0-5E69F9955D58}">
      <dgm:prSet phldrT="[Text]"/>
      <dgm:spPr/>
      <dgm:t>
        <a:bodyPr/>
        <a:lstStyle/>
        <a:p>
          <a:r>
            <a:rPr lang="en-CA" dirty="0"/>
            <a:t>Increased temperatures</a:t>
          </a:r>
        </a:p>
      </dgm:t>
    </dgm:pt>
    <dgm:pt modelId="{EA6C9DB2-946E-4C1B-8953-E571F5214070}" type="parTrans" cxnId="{2A60B0B0-3594-4195-BB48-2FDD0BAA4E71}">
      <dgm:prSet/>
      <dgm:spPr/>
      <dgm:t>
        <a:bodyPr/>
        <a:lstStyle/>
        <a:p>
          <a:endParaRPr lang="en-CA"/>
        </a:p>
      </dgm:t>
    </dgm:pt>
    <dgm:pt modelId="{C7542918-83FF-446D-A572-B6E16BDD4DEA}" type="sibTrans" cxnId="{2A60B0B0-3594-4195-BB48-2FDD0BAA4E71}">
      <dgm:prSet/>
      <dgm:spPr/>
      <dgm:t>
        <a:bodyPr/>
        <a:lstStyle/>
        <a:p>
          <a:endParaRPr lang="en-CA"/>
        </a:p>
      </dgm:t>
    </dgm:pt>
    <dgm:pt modelId="{6BD42FF0-5BC2-41AA-933D-89799A23BF1B}">
      <dgm:prSet phldrT="[Text]"/>
      <dgm:spPr/>
      <dgm:t>
        <a:bodyPr/>
        <a:lstStyle/>
        <a:p>
          <a:r>
            <a:rPr lang="en-CA" dirty="0"/>
            <a:t>Urinary stone disease</a:t>
          </a:r>
        </a:p>
      </dgm:t>
    </dgm:pt>
    <dgm:pt modelId="{1C6FFAAC-2C35-483A-965E-7BEBEB6582E3}" type="parTrans" cxnId="{15F95AC1-E2FC-46F5-B1C5-F2EB1DF6A2CE}">
      <dgm:prSet/>
      <dgm:spPr/>
      <dgm:t>
        <a:bodyPr/>
        <a:lstStyle/>
        <a:p>
          <a:endParaRPr lang="en-CA"/>
        </a:p>
      </dgm:t>
    </dgm:pt>
    <dgm:pt modelId="{A3D15B7D-1F7C-4284-8471-C26F7B4B659A}" type="sibTrans" cxnId="{15F95AC1-E2FC-46F5-B1C5-F2EB1DF6A2CE}">
      <dgm:prSet/>
      <dgm:spPr/>
      <dgm:t>
        <a:bodyPr/>
        <a:lstStyle/>
        <a:p>
          <a:endParaRPr lang="en-CA"/>
        </a:p>
      </dgm:t>
    </dgm:pt>
    <dgm:pt modelId="{F9AA5720-EE47-4B38-B61A-9C15C9841360}">
      <dgm:prSet phldrT="[Text]"/>
      <dgm:spPr/>
      <dgm:t>
        <a:bodyPr/>
        <a:lstStyle/>
        <a:p>
          <a:r>
            <a:rPr lang="en-CA" dirty="0"/>
            <a:t>Soft tissue infections</a:t>
          </a:r>
        </a:p>
      </dgm:t>
    </dgm:pt>
    <dgm:pt modelId="{9D84DF00-6856-4902-84AD-0C2E4F3DC4B5}" type="parTrans" cxnId="{59505D44-E169-4B7F-A0E5-DB0E1CBD136F}">
      <dgm:prSet/>
      <dgm:spPr/>
      <dgm:t>
        <a:bodyPr/>
        <a:lstStyle/>
        <a:p>
          <a:endParaRPr lang="en-CA"/>
        </a:p>
      </dgm:t>
    </dgm:pt>
    <dgm:pt modelId="{CC93CB02-5DF6-42E3-A832-9B06D8126277}" type="sibTrans" cxnId="{59505D44-E169-4B7F-A0E5-DB0E1CBD136F}">
      <dgm:prSet/>
      <dgm:spPr/>
      <dgm:t>
        <a:bodyPr/>
        <a:lstStyle/>
        <a:p>
          <a:endParaRPr lang="en-CA"/>
        </a:p>
      </dgm:t>
    </dgm:pt>
    <dgm:pt modelId="{AEB8E610-4DE2-42C6-9F54-9AE83AAFB36A}">
      <dgm:prSet phldrT="[Text]"/>
      <dgm:spPr/>
      <dgm:t>
        <a:bodyPr/>
        <a:lstStyle/>
        <a:p>
          <a:r>
            <a:rPr lang="en-CA" dirty="0"/>
            <a:t>Injury risk</a:t>
          </a:r>
        </a:p>
      </dgm:t>
    </dgm:pt>
    <dgm:pt modelId="{C78CA27F-4A45-48F2-9FFC-D91624E6E494}" type="parTrans" cxnId="{8BD2E4B4-619A-44FE-BD3F-1B65770889CF}">
      <dgm:prSet/>
      <dgm:spPr/>
      <dgm:t>
        <a:bodyPr/>
        <a:lstStyle/>
        <a:p>
          <a:endParaRPr lang="en-CA"/>
        </a:p>
      </dgm:t>
    </dgm:pt>
    <dgm:pt modelId="{0D25D749-2507-4281-AA29-AACD212D670D}" type="sibTrans" cxnId="{8BD2E4B4-619A-44FE-BD3F-1B65770889CF}">
      <dgm:prSet/>
      <dgm:spPr/>
      <dgm:t>
        <a:bodyPr/>
        <a:lstStyle/>
        <a:p>
          <a:endParaRPr lang="en-CA"/>
        </a:p>
      </dgm:t>
    </dgm:pt>
    <dgm:pt modelId="{3E4358C8-07C0-4E52-9C95-6BA11B8B9222}">
      <dgm:prSet phldrT="[Text]"/>
      <dgm:spPr/>
      <dgm:t>
        <a:bodyPr/>
        <a:lstStyle/>
        <a:p>
          <a:r>
            <a:rPr lang="en-CA" dirty="0"/>
            <a:t>Wildfires, burns</a:t>
          </a:r>
        </a:p>
      </dgm:t>
    </dgm:pt>
    <dgm:pt modelId="{143D7F92-959F-4506-BD52-58A0E382E1E5}" type="parTrans" cxnId="{3DBB0B28-9D43-48A2-8D5C-D801BB534207}">
      <dgm:prSet/>
      <dgm:spPr/>
      <dgm:t>
        <a:bodyPr/>
        <a:lstStyle/>
        <a:p>
          <a:endParaRPr lang="en-CA"/>
        </a:p>
      </dgm:t>
    </dgm:pt>
    <dgm:pt modelId="{67948C0C-95D6-4E35-A4DC-7BCC459DD6E3}" type="sibTrans" cxnId="{3DBB0B28-9D43-48A2-8D5C-D801BB534207}">
      <dgm:prSet/>
      <dgm:spPr/>
      <dgm:t>
        <a:bodyPr/>
        <a:lstStyle/>
        <a:p>
          <a:endParaRPr lang="en-CA"/>
        </a:p>
      </dgm:t>
    </dgm:pt>
    <dgm:pt modelId="{20988B78-21D8-4AD2-8F61-2E7362EDCE76}" type="pres">
      <dgm:prSet presAssocID="{4FC1CA31-2971-474B-A31A-3E031207E3D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44539AF-8B3B-4FD8-A6D2-76B916380AC3}" type="pres">
      <dgm:prSet presAssocID="{74F55AD0-64FD-4582-B1E0-5E69F9955D58}" presName="centerShape" presStyleLbl="node0" presStyleIdx="0" presStyleCnt="1"/>
      <dgm:spPr/>
    </dgm:pt>
    <dgm:pt modelId="{B9BDA995-11C8-4B07-837F-0513208C609C}" type="pres">
      <dgm:prSet presAssocID="{1C6FFAAC-2C35-483A-965E-7BEBEB6582E3}" presName="parTrans" presStyleLbl="sibTrans2D1" presStyleIdx="0" presStyleCnt="4"/>
      <dgm:spPr/>
    </dgm:pt>
    <dgm:pt modelId="{38DC8486-A1B5-4281-9554-33B459C748B5}" type="pres">
      <dgm:prSet presAssocID="{1C6FFAAC-2C35-483A-965E-7BEBEB6582E3}" presName="connectorText" presStyleLbl="sibTrans2D1" presStyleIdx="0" presStyleCnt="4"/>
      <dgm:spPr/>
    </dgm:pt>
    <dgm:pt modelId="{B47A4AB9-F0DF-42A1-B682-7CD5123EE6E3}" type="pres">
      <dgm:prSet presAssocID="{6BD42FF0-5BC2-41AA-933D-89799A23BF1B}" presName="node" presStyleLbl="node1" presStyleIdx="0" presStyleCnt="4">
        <dgm:presLayoutVars>
          <dgm:bulletEnabled val="1"/>
        </dgm:presLayoutVars>
      </dgm:prSet>
      <dgm:spPr/>
    </dgm:pt>
    <dgm:pt modelId="{3D9F5D03-63C2-4D45-840E-9BEA35C449C9}" type="pres">
      <dgm:prSet presAssocID="{9D84DF00-6856-4902-84AD-0C2E4F3DC4B5}" presName="parTrans" presStyleLbl="sibTrans2D1" presStyleIdx="1" presStyleCnt="4"/>
      <dgm:spPr/>
    </dgm:pt>
    <dgm:pt modelId="{097879A4-D44A-4619-A922-357CE8E2CDE7}" type="pres">
      <dgm:prSet presAssocID="{9D84DF00-6856-4902-84AD-0C2E4F3DC4B5}" presName="connectorText" presStyleLbl="sibTrans2D1" presStyleIdx="1" presStyleCnt="4"/>
      <dgm:spPr/>
    </dgm:pt>
    <dgm:pt modelId="{6C179BFB-B581-4828-BBB7-72C4473F51B9}" type="pres">
      <dgm:prSet presAssocID="{F9AA5720-EE47-4B38-B61A-9C15C9841360}" presName="node" presStyleLbl="node1" presStyleIdx="1" presStyleCnt="4">
        <dgm:presLayoutVars>
          <dgm:bulletEnabled val="1"/>
        </dgm:presLayoutVars>
      </dgm:prSet>
      <dgm:spPr/>
    </dgm:pt>
    <dgm:pt modelId="{C2F68BA2-DBE5-491F-AF58-55E0C3201097}" type="pres">
      <dgm:prSet presAssocID="{C78CA27F-4A45-48F2-9FFC-D91624E6E494}" presName="parTrans" presStyleLbl="sibTrans2D1" presStyleIdx="2" presStyleCnt="4"/>
      <dgm:spPr/>
    </dgm:pt>
    <dgm:pt modelId="{CABA7294-FABA-43EE-8399-AC784A99F072}" type="pres">
      <dgm:prSet presAssocID="{C78CA27F-4A45-48F2-9FFC-D91624E6E494}" presName="connectorText" presStyleLbl="sibTrans2D1" presStyleIdx="2" presStyleCnt="4"/>
      <dgm:spPr/>
    </dgm:pt>
    <dgm:pt modelId="{CE04B0D8-E7CA-4868-95FC-464C99B48345}" type="pres">
      <dgm:prSet presAssocID="{AEB8E610-4DE2-42C6-9F54-9AE83AAFB36A}" presName="node" presStyleLbl="node1" presStyleIdx="2" presStyleCnt="4">
        <dgm:presLayoutVars>
          <dgm:bulletEnabled val="1"/>
        </dgm:presLayoutVars>
      </dgm:prSet>
      <dgm:spPr/>
    </dgm:pt>
    <dgm:pt modelId="{F36ADFC0-833E-4DF7-8EB2-18310002353D}" type="pres">
      <dgm:prSet presAssocID="{143D7F92-959F-4506-BD52-58A0E382E1E5}" presName="parTrans" presStyleLbl="sibTrans2D1" presStyleIdx="3" presStyleCnt="4"/>
      <dgm:spPr/>
    </dgm:pt>
    <dgm:pt modelId="{4DBCAD07-EA45-4171-9638-C5B1DA88399E}" type="pres">
      <dgm:prSet presAssocID="{143D7F92-959F-4506-BD52-58A0E382E1E5}" presName="connectorText" presStyleLbl="sibTrans2D1" presStyleIdx="3" presStyleCnt="4"/>
      <dgm:spPr/>
    </dgm:pt>
    <dgm:pt modelId="{41DE189C-3826-4E92-9F90-ACC9319737C6}" type="pres">
      <dgm:prSet presAssocID="{3E4358C8-07C0-4E52-9C95-6BA11B8B9222}" presName="node" presStyleLbl="node1" presStyleIdx="3" presStyleCnt="4">
        <dgm:presLayoutVars>
          <dgm:bulletEnabled val="1"/>
        </dgm:presLayoutVars>
      </dgm:prSet>
      <dgm:spPr/>
    </dgm:pt>
  </dgm:ptLst>
  <dgm:cxnLst>
    <dgm:cxn modelId="{DF9DD504-B323-4054-84BC-2C81D135177C}" type="presOf" srcId="{9D84DF00-6856-4902-84AD-0C2E4F3DC4B5}" destId="{097879A4-D44A-4619-A922-357CE8E2CDE7}" srcOrd="1" destOrd="0" presId="urn:microsoft.com/office/officeart/2005/8/layout/radial5"/>
    <dgm:cxn modelId="{C121D40B-CA72-43CB-975D-BDE337C45F74}" type="presOf" srcId="{C78CA27F-4A45-48F2-9FFC-D91624E6E494}" destId="{CABA7294-FABA-43EE-8399-AC784A99F072}" srcOrd="1" destOrd="0" presId="urn:microsoft.com/office/officeart/2005/8/layout/radial5"/>
    <dgm:cxn modelId="{8654A20E-A115-4A69-8CBE-47E059A3D85A}" type="presOf" srcId="{4FC1CA31-2971-474B-A31A-3E031207E3D6}" destId="{20988B78-21D8-4AD2-8F61-2E7362EDCE76}" srcOrd="0" destOrd="0" presId="urn:microsoft.com/office/officeart/2005/8/layout/radial5"/>
    <dgm:cxn modelId="{4CB60421-28C1-4621-B282-15B7D37A4C49}" type="presOf" srcId="{1C6FFAAC-2C35-483A-965E-7BEBEB6582E3}" destId="{B9BDA995-11C8-4B07-837F-0513208C609C}" srcOrd="0" destOrd="0" presId="urn:microsoft.com/office/officeart/2005/8/layout/radial5"/>
    <dgm:cxn modelId="{3DBB0B28-9D43-48A2-8D5C-D801BB534207}" srcId="{74F55AD0-64FD-4582-B1E0-5E69F9955D58}" destId="{3E4358C8-07C0-4E52-9C95-6BA11B8B9222}" srcOrd="3" destOrd="0" parTransId="{143D7F92-959F-4506-BD52-58A0E382E1E5}" sibTransId="{67948C0C-95D6-4E35-A4DC-7BCC459DD6E3}"/>
    <dgm:cxn modelId="{2FDAC45C-978D-475B-8607-1FDAAE40D67B}" type="presOf" srcId="{1C6FFAAC-2C35-483A-965E-7BEBEB6582E3}" destId="{38DC8486-A1B5-4281-9554-33B459C748B5}" srcOrd="1" destOrd="0" presId="urn:microsoft.com/office/officeart/2005/8/layout/radial5"/>
    <dgm:cxn modelId="{38AC3162-C296-40E0-8AA3-F6FDC9AB3886}" type="presOf" srcId="{143D7F92-959F-4506-BD52-58A0E382E1E5}" destId="{F36ADFC0-833E-4DF7-8EB2-18310002353D}" srcOrd="0" destOrd="0" presId="urn:microsoft.com/office/officeart/2005/8/layout/radial5"/>
    <dgm:cxn modelId="{59505D44-E169-4B7F-A0E5-DB0E1CBD136F}" srcId="{74F55AD0-64FD-4582-B1E0-5E69F9955D58}" destId="{F9AA5720-EE47-4B38-B61A-9C15C9841360}" srcOrd="1" destOrd="0" parTransId="{9D84DF00-6856-4902-84AD-0C2E4F3DC4B5}" sibTransId="{CC93CB02-5DF6-42E3-A832-9B06D8126277}"/>
    <dgm:cxn modelId="{3F821C57-C360-477A-87AA-54212F14426A}" type="presOf" srcId="{143D7F92-959F-4506-BD52-58A0E382E1E5}" destId="{4DBCAD07-EA45-4171-9638-C5B1DA88399E}" srcOrd="1" destOrd="0" presId="urn:microsoft.com/office/officeart/2005/8/layout/radial5"/>
    <dgm:cxn modelId="{791EF0A3-49BF-4618-99F2-A70FD2EF1201}" type="presOf" srcId="{C78CA27F-4A45-48F2-9FFC-D91624E6E494}" destId="{C2F68BA2-DBE5-491F-AF58-55E0C3201097}" srcOrd="0" destOrd="0" presId="urn:microsoft.com/office/officeart/2005/8/layout/radial5"/>
    <dgm:cxn modelId="{7B7239AC-8617-4A52-8462-B80F012642A1}" type="presOf" srcId="{6BD42FF0-5BC2-41AA-933D-89799A23BF1B}" destId="{B47A4AB9-F0DF-42A1-B682-7CD5123EE6E3}" srcOrd="0" destOrd="0" presId="urn:microsoft.com/office/officeart/2005/8/layout/radial5"/>
    <dgm:cxn modelId="{2A60B0B0-3594-4195-BB48-2FDD0BAA4E71}" srcId="{4FC1CA31-2971-474B-A31A-3E031207E3D6}" destId="{74F55AD0-64FD-4582-B1E0-5E69F9955D58}" srcOrd="0" destOrd="0" parTransId="{EA6C9DB2-946E-4C1B-8953-E571F5214070}" sibTransId="{C7542918-83FF-446D-A572-B6E16BDD4DEA}"/>
    <dgm:cxn modelId="{8BD2E4B4-619A-44FE-BD3F-1B65770889CF}" srcId="{74F55AD0-64FD-4582-B1E0-5E69F9955D58}" destId="{AEB8E610-4DE2-42C6-9F54-9AE83AAFB36A}" srcOrd="2" destOrd="0" parTransId="{C78CA27F-4A45-48F2-9FFC-D91624E6E494}" sibTransId="{0D25D749-2507-4281-AA29-AACD212D670D}"/>
    <dgm:cxn modelId="{15F95AC1-E2FC-46F5-B1C5-F2EB1DF6A2CE}" srcId="{74F55AD0-64FD-4582-B1E0-5E69F9955D58}" destId="{6BD42FF0-5BC2-41AA-933D-89799A23BF1B}" srcOrd="0" destOrd="0" parTransId="{1C6FFAAC-2C35-483A-965E-7BEBEB6582E3}" sibTransId="{A3D15B7D-1F7C-4284-8471-C26F7B4B659A}"/>
    <dgm:cxn modelId="{9DEABDCC-3502-4152-8CC7-3DA9C4624A26}" type="presOf" srcId="{F9AA5720-EE47-4B38-B61A-9C15C9841360}" destId="{6C179BFB-B581-4828-BBB7-72C4473F51B9}" srcOrd="0" destOrd="0" presId="urn:microsoft.com/office/officeart/2005/8/layout/radial5"/>
    <dgm:cxn modelId="{F3460FE3-E2EB-4A0D-9A36-024455C81DDB}" type="presOf" srcId="{3E4358C8-07C0-4E52-9C95-6BA11B8B9222}" destId="{41DE189C-3826-4E92-9F90-ACC9319737C6}" srcOrd="0" destOrd="0" presId="urn:microsoft.com/office/officeart/2005/8/layout/radial5"/>
    <dgm:cxn modelId="{4B761BF0-CA3B-4AEC-A386-F90E75861B18}" type="presOf" srcId="{AEB8E610-4DE2-42C6-9F54-9AE83AAFB36A}" destId="{CE04B0D8-E7CA-4868-95FC-464C99B48345}" srcOrd="0" destOrd="0" presId="urn:microsoft.com/office/officeart/2005/8/layout/radial5"/>
    <dgm:cxn modelId="{66167DF9-CD28-43C0-B414-CF4D4B10DF6D}" type="presOf" srcId="{74F55AD0-64FD-4582-B1E0-5E69F9955D58}" destId="{C44539AF-8B3B-4FD8-A6D2-76B916380AC3}" srcOrd="0" destOrd="0" presId="urn:microsoft.com/office/officeart/2005/8/layout/radial5"/>
    <dgm:cxn modelId="{7D3869FF-331D-4567-A75C-66CFF860CD2E}" type="presOf" srcId="{9D84DF00-6856-4902-84AD-0C2E4F3DC4B5}" destId="{3D9F5D03-63C2-4D45-840E-9BEA35C449C9}" srcOrd="0" destOrd="0" presId="urn:microsoft.com/office/officeart/2005/8/layout/radial5"/>
    <dgm:cxn modelId="{FD7B1BF9-68A7-43DF-BE5F-E0A8F64F6E7B}" type="presParOf" srcId="{20988B78-21D8-4AD2-8F61-2E7362EDCE76}" destId="{C44539AF-8B3B-4FD8-A6D2-76B916380AC3}" srcOrd="0" destOrd="0" presId="urn:microsoft.com/office/officeart/2005/8/layout/radial5"/>
    <dgm:cxn modelId="{01FB3A99-67DA-430C-89F1-6D374D5248E6}" type="presParOf" srcId="{20988B78-21D8-4AD2-8F61-2E7362EDCE76}" destId="{B9BDA995-11C8-4B07-837F-0513208C609C}" srcOrd="1" destOrd="0" presId="urn:microsoft.com/office/officeart/2005/8/layout/radial5"/>
    <dgm:cxn modelId="{FD4E6C05-3006-42A3-B2CC-DADD9DFFBFEB}" type="presParOf" srcId="{B9BDA995-11C8-4B07-837F-0513208C609C}" destId="{38DC8486-A1B5-4281-9554-33B459C748B5}" srcOrd="0" destOrd="0" presId="urn:microsoft.com/office/officeart/2005/8/layout/radial5"/>
    <dgm:cxn modelId="{19900279-38C1-4E4B-9D57-EE9DC5F41823}" type="presParOf" srcId="{20988B78-21D8-4AD2-8F61-2E7362EDCE76}" destId="{B47A4AB9-F0DF-42A1-B682-7CD5123EE6E3}" srcOrd="2" destOrd="0" presId="urn:microsoft.com/office/officeart/2005/8/layout/radial5"/>
    <dgm:cxn modelId="{0E8FAF2A-5C2C-46D7-9811-3BEAD68C3A12}" type="presParOf" srcId="{20988B78-21D8-4AD2-8F61-2E7362EDCE76}" destId="{3D9F5D03-63C2-4D45-840E-9BEA35C449C9}" srcOrd="3" destOrd="0" presId="urn:microsoft.com/office/officeart/2005/8/layout/radial5"/>
    <dgm:cxn modelId="{88B44839-AF8F-421B-8984-DEE4C40C50B4}" type="presParOf" srcId="{3D9F5D03-63C2-4D45-840E-9BEA35C449C9}" destId="{097879A4-D44A-4619-A922-357CE8E2CDE7}" srcOrd="0" destOrd="0" presId="urn:microsoft.com/office/officeart/2005/8/layout/radial5"/>
    <dgm:cxn modelId="{36976B6C-F972-416B-9F31-875E2CDC2EE1}" type="presParOf" srcId="{20988B78-21D8-4AD2-8F61-2E7362EDCE76}" destId="{6C179BFB-B581-4828-BBB7-72C4473F51B9}" srcOrd="4" destOrd="0" presId="urn:microsoft.com/office/officeart/2005/8/layout/radial5"/>
    <dgm:cxn modelId="{A6E02217-520E-48B5-9ED7-0E1D499E6276}" type="presParOf" srcId="{20988B78-21D8-4AD2-8F61-2E7362EDCE76}" destId="{C2F68BA2-DBE5-491F-AF58-55E0C3201097}" srcOrd="5" destOrd="0" presId="urn:microsoft.com/office/officeart/2005/8/layout/radial5"/>
    <dgm:cxn modelId="{486F58D5-C31F-460B-998A-632E6A251D0A}" type="presParOf" srcId="{C2F68BA2-DBE5-491F-AF58-55E0C3201097}" destId="{CABA7294-FABA-43EE-8399-AC784A99F072}" srcOrd="0" destOrd="0" presId="urn:microsoft.com/office/officeart/2005/8/layout/radial5"/>
    <dgm:cxn modelId="{18229936-D71D-4CEB-81F4-B36546ED29D0}" type="presParOf" srcId="{20988B78-21D8-4AD2-8F61-2E7362EDCE76}" destId="{CE04B0D8-E7CA-4868-95FC-464C99B48345}" srcOrd="6" destOrd="0" presId="urn:microsoft.com/office/officeart/2005/8/layout/radial5"/>
    <dgm:cxn modelId="{4D7812BA-15E4-443B-AA95-2CBCC40EEA61}" type="presParOf" srcId="{20988B78-21D8-4AD2-8F61-2E7362EDCE76}" destId="{F36ADFC0-833E-4DF7-8EB2-18310002353D}" srcOrd="7" destOrd="0" presId="urn:microsoft.com/office/officeart/2005/8/layout/radial5"/>
    <dgm:cxn modelId="{AF2B896A-489C-494B-931D-D31D5B9BD5A9}" type="presParOf" srcId="{F36ADFC0-833E-4DF7-8EB2-18310002353D}" destId="{4DBCAD07-EA45-4171-9638-C5B1DA88399E}" srcOrd="0" destOrd="0" presId="urn:microsoft.com/office/officeart/2005/8/layout/radial5"/>
    <dgm:cxn modelId="{D25EBC09-275A-457C-9BAF-C91E28E5F3B0}" type="presParOf" srcId="{20988B78-21D8-4AD2-8F61-2E7362EDCE76}" destId="{41DE189C-3826-4E92-9F90-ACC9319737C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539AF-8B3B-4FD8-A6D2-76B916380AC3}">
      <dsp:nvSpPr>
        <dsp:cNvPr id="0" name=""/>
        <dsp:cNvSpPr/>
      </dsp:nvSpPr>
      <dsp:spPr>
        <a:xfrm>
          <a:off x="2625200" y="1780894"/>
          <a:ext cx="1270412" cy="127041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 dirty="0"/>
            <a:t>Increased temperatures</a:t>
          </a:r>
        </a:p>
      </dsp:txBody>
      <dsp:txXfrm>
        <a:off x="2811248" y="1966942"/>
        <a:ext cx="898316" cy="898316"/>
      </dsp:txXfrm>
    </dsp:sp>
    <dsp:sp modelId="{B9BDA995-11C8-4B07-837F-0513208C609C}">
      <dsp:nvSpPr>
        <dsp:cNvPr id="0" name=""/>
        <dsp:cNvSpPr/>
      </dsp:nvSpPr>
      <dsp:spPr>
        <a:xfrm rot="16200000">
          <a:off x="3125978" y="1318894"/>
          <a:ext cx="268857" cy="43194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900" kern="1200"/>
        </a:p>
      </dsp:txBody>
      <dsp:txXfrm>
        <a:off x="3166307" y="1445611"/>
        <a:ext cx="188200" cy="259164"/>
      </dsp:txXfrm>
    </dsp:sp>
    <dsp:sp modelId="{B47A4AB9-F0DF-42A1-B682-7CD5123EE6E3}">
      <dsp:nvSpPr>
        <dsp:cNvPr id="0" name=""/>
        <dsp:cNvSpPr/>
      </dsp:nvSpPr>
      <dsp:spPr>
        <a:xfrm>
          <a:off x="2625200" y="3204"/>
          <a:ext cx="1270412" cy="127041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 dirty="0"/>
            <a:t>Urinary stone disease</a:t>
          </a:r>
        </a:p>
      </dsp:txBody>
      <dsp:txXfrm>
        <a:off x="2811248" y="189252"/>
        <a:ext cx="898316" cy="898316"/>
      </dsp:txXfrm>
    </dsp:sp>
    <dsp:sp modelId="{3D9F5D03-63C2-4D45-840E-9BEA35C449C9}">
      <dsp:nvSpPr>
        <dsp:cNvPr id="0" name=""/>
        <dsp:cNvSpPr/>
      </dsp:nvSpPr>
      <dsp:spPr>
        <a:xfrm>
          <a:off x="4007214" y="2200130"/>
          <a:ext cx="268857" cy="43194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900" kern="1200"/>
        </a:p>
      </dsp:txBody>
      <dsp:txXfrm>
        <a:off x="4007214" y="2286518"/>
        <a:ext cx="188200" cy="259164"/>
      </dsp:txXfrm>
    </dsp:sp>
    <dsp:sp modelId="{6C179BFB-B581-4828-BBB7-72C4473F51B9}">
      <dsp:nvSpPr>
        <dsp:cNvPr id="0" name=""/>
        <dsp:cNvSpPr/>
      </dsp:nvSpPr>
      <dsp:spPr>
        <a:xfrm>
          <a:off x="4402890" y="1780894"/>
          <a:ext cx="1270412" cy="127041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 dirty="0"/>
            <a:t>Soft tissue infections</a:t>
          </a:r>
        </a:p>
      </dsp:txBody>
      <dsp:txXfrm>
        <a:off x="4588938" y="1966942"/>
        <a:ext cx="898316" cy="898316"/>
      </dsp:txXfrm>
    </dsp:sp>
    <dsp:sp modelId="{C2F68BA2-DBE5-491F-AF58-55E0C3201097}">
      <dsp:nvSpPr>
        <dsp:cNvPr id="0" name=""/>
        <dsp:cNvSpPr/>
      </dsp:nvSpPr>
      <dsp:spPr>
        <a:xfrm rot="5400000">
          <a:off x="3125978" y="3081366"/>
          <a:ext cx="268857" cy="43194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900" kern="1200"/>
        </a:p>
      </dsp:txBody>
      <dsp:txXfrm>
        <a:off x="3166307" y="3127426"/>
        <a:ext cx="188200" cy="259164"/>
      </dsp:txXfrm>
    </dsp:sp>
    <dsp:sp modelId="{CE04B0D8-E7CA-4868-95FC-464C99B48345}">
      <dsp:nvSpPr>
        <dsp:cNvPr id="0" name=""/>
        <dsp:cNvSpPr/>
      </dsp:nvSpPr>
      <dsp:spPr>
        <a:xfrm>
          <a:off x="2625200" y="3558584"/>
          <a:ext cx="1270412" cy="127041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 dirty="0"/>
            <a:t>Injury risk</a:t>
          </a:r>
        </a:p>
      </dsp:txBody>
      <dsp:txXfrm>
        <a:off x="2811248" y="3744632"/>
        <a:ext cx="898316" cy="898316"/>
      </dsp:txXfrm>
    </dsp:sp>
    <dsp:sp modelId="{F36ADFC0-833E-4DF7-8EB2-18310002353D}">
      <dsp:nvSpPr>
        <dsp:cNvPr id="0" name=""/>
        <dsp:cNvSpPr/>
      </dsp:nvSpPr>
      <dsp:spPr>
        <a:xfrm rot="10800000">
          <a:off x="2244742" y="2200130"/>
          <a:ext cx="268857" cy="43194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900" kern="1200"/>
        </a:p>
      </dsp:txBody>
      <dsp:txXfrm rot="10800000">
        <a:off x="2325399" y="2286518"/>
        <a:ext cx="188200" cy="259164"/>
      </dsp:txXfrm>
    </dsp:sp>
    <dsp:sp modelId="{41DE189C-3826-4E92-9F90-ACC9319737C6}">
      <dsp:nvSpPr>
        <dsp:cNvPr id="0" name=""/>
        <dsp:cNvSpPr/>
      </dsp:nvSpPr>
      <dsp:spPr>
        <a:xfrm>
          <a:off x="847510" y="1780894"/>
          <a:ext cx="1270412" cy="127041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 dirty="0"/>
            <a:t>Wildfires, burns</a:t>
          </a:r>
        </a:p>
      </dsp:txBody>
      <dsp:txXfrm>
        <a:off x="1033558" y="1966942"/>
        <a:ext cx="898316" cy="898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4C9C9-5477-4BA9-8E56-80EDAD682897}" type="datetimeFigureOut">
              <a:rPr lang="en-CA" smtClean="0"/>
              <a:t>2025-10-10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A8980-CEB2-48AC-9DB7-637C8DC8DF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8319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190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3022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2480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9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0420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252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9444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9EA82-3A4F-4ABD-BCE2-0563B6374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B3E971-5D1B-CFC1-A725-7C6A2BA6C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32401F-DF09-FD98-DDF7-C8B43F6BD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DAD98-0DC2-EEA7-D50E-449CDF777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131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7526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2654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416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141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72A9F-7F08-24AA-E014-28A9F9CDB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B2B515-B34E-DAE4-A88E-F0FBCC6377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BF4E70-900D-B010-D1F1-1984AE5E9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08243-D5D9-4F31-E0D4-F53F1FA2D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612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43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451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72361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9758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2335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03486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1049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5534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1133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742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0123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6621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814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A8980-CEB2-48AC-9DB7-637C8DC8DF8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597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10A2A-699A-5301-3D8C-11C715C38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ADAA62-5E05-360E-220F-F59931896F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23A44-DE76-FC61-1934-42FA462EE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C849-A6A3-4494-B48D-84328162813C}" type="datetimeFigureOut">
              <a:rPr lang="en-CA" smtClean="0"/>
              <a:t>2025-10-10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DA463-2A70-0F28-03F0-827C90C6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749A2-0219-D8E2-3EBD-56F107F11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85456-285D-4B0E-BF0B-5CFDF48A72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8201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A3C35-7E6C-EF30-D1C7-0A93C70C6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DE14B5-4E13-DFC1-6BBD-7F7DEE836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6755A-7623-D080-F0DA-14C87F5E3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C849-A6A3-4494-B48D-84328162813C}" type="datetimeFigureOut">
              <a:rPr lang="en-CA" smtClean="0"/>
              <a:t>2025-10-10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D29E1-E83A-AC14-939D-AA624264D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27358-AAB1-4A9C-158A-B949F361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85456-285D-4B0E-BF0B-5CFDF48A72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450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72D954-0AD2-6DDE-B18D-31F4D32A5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5A19F-B60C-DCA5-7ABD-F605F2C30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9B698-32A1-6A16-4792-47274EDF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C849-A6A3-4494-B48D-84328162813C}" type="datetimeFigureOut">
              <a:rPr lang="en-CA" smtClean="0"/>
              <a:t>2025-10-10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94D2A-8A5A-5DFD-7FB2-A3D110F2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28F8-31D0-7E13-D9DB-302F79CC0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85456-285D-4B0E-BF0B-5CFDF48A72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5275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44AB-F43D-6342-7677-CD86EB79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7F48E-917E-B018-33C9-779E09163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EB4EA-1FFE-6047-C46A-0B66FF33D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C849-A6A3-4494-B48D-84328162813C}" type="datetimeFigureOut">
              <a:rPr lang="en-CA" smtClean="0"/>
              <a:t>2025-10-10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A1E5E-3A15-EB98-C37D-3066D2D0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96B46-C206-5969-E922-196695D1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85456-285D-4B0E-BF0B-5CFDF48A72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131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0695-5D92-FCF4-3AFD-676C6FE9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25D6D-C673-6769-A29D-02F12CFE0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8F8E0-732C-D601-5EBA-AC1C4F261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C849-A6A3-4494-B48D-84328162813C}" type="datetimeFigureOut">
              <a:rPr lang="en-CA" smtClean="0"/>
              <a:t>2025-10-10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CA7ED-74D1-2029-570A-F0DC0156C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F158B-4BCB-EF7C-0B58-99D0472A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85456-285D-4B0E-BF0B-5CFDF48A72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5126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5DA8-755F-1884-B9F4-94B292672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83DB-233A-5E6E-86FE-D18E4AED8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3CA56-57FA-C936-AC3A-3D0FF2098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A7945-6F70-3196-8101-735B8EC96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C849-A6A3-4494-B48D-84328162813C}" type="datetimeFigureOut">
              <a:rPr lang="en-CA" smtClean="0"/>
              <a:t>2025-10-10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BAE64-E027-6CC7-BEB8-FF90CB6F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3E701-E7DA-52F5-340C-7F3D59527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85456-285D-4B0E-BF0B-5CFDF48A72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7393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9517-0A1F-6B0E-6BE6-DD1E83EC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BA1C3-E397-8248-6BD7-5F2FC2796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24900-9925-663F-B7CD-241D865C5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5DD63F-07CF-20EF-FD28-287F3B636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C0719-13EC-2D59-809F-BE9B84B6B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E9504-DDE2-8ACF-B9D8-C50A2706C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C849-A6A3-4494-B48D-84328162813C}" type="datetimeFigureOut">
              <a:rPr lang="en-CA" smtClean="0"/>
              <a:t>2025-10-10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F767D8-A740-C94D-2A85-51A2098FD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2F33E-ACB1-8B03-1E23-D04B7941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85456-285D-4B0E-BF0B-5CFDF48A72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619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F75C2-BDDD-0F1D-FBB6-C96557DA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E99544-C8DE-9A22-C287-DCC6CC45C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C849-A6A3-4494-B48D-84328162813C}" type="datetimeFigureOut">
              <a:rPr lang="en-CA" smtClean="0"/>
              <a:t>2025-10-10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1176F-E6FC-7ABE-DD53-18D0A04D7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7C028-A1B8-7967-C86A-8AC41CD0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85456-285D-4B0E-BF0B-5CFDF48A72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31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4DDC94-3052-FEEF-C7E4-F3C591E5C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C849-A6A3-4494-B48D-84328162813C}" type="datetimeFigureOut">
              <a:rPr lang="en-CA" smtClean="0"/>
              <a:t>2025-10-10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2E35A-87A7-54AB-E58B-3EFF077E2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ADE25-DA06-11FA-98A6-8D129D878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85456-285D-4B0E-BF0B-5CFDF48A72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917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DDFB8-7E18-6B7A-27F8-595F7C37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5AA94-0828-87FB-8D0F-7A05E4285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1F24C-256B-641C-9D54-3F2154023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61989-1D1F-0782-3E52-1AC801822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C849-A6A3-4494-B48D-84328162813C}" type="datetimeFigureOut">
              <a:rPr lang="en-CA" smtClean="0"/>
              <a:t>2025-10-10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B6F8B-2682-6440-FC67-D772E2B6F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2D7112-1DD2-0B4B-286A-3A0C3006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85456-285D-4B0E-BF0B-5CFDF48A72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307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00FA2-D960-B759-7CF1-785EB114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3118D-94B6-57CB-D558-64B887A74F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67454-1777-1806-3B70-D243C17F4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A6A4A-12D5-AA79-1DA6-CD45F3406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C849-A6A3-4494-B48D-84328162813C}" type="datetimeFigureOut">
              <a:rPr lang="en-CA" smtClean="0"/>
              <a:t>2025-10-10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7588B-5498-4089-EEA8-408FF781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786A5-9A4B-FE36-BEDC-957F59797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85456-285D-4B0E-BF0B-5CFDF48A72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776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BCD01-A6F8-BF3D-BA4E-CA62B9A9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82F4D-D880-3CA8-D3B2-E928C46EB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38192-AB86-745B-B97B-1C1A139CB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18C849-A6A3-4494-B48D-84328162813C}" type="datetimeFigureOut">
              <a:rPr lang="en-CA" smtClean="0"/>
              <a:t>2025-10-10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4CAD4-55D7-B863-D05A-D5F3DE9A4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E7F48-A785-68E4-1A9D-2682151FE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885456-285D-4B0E-BF0B-5CFDF48A72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842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E644-98DF-1780-5F41-4DD9DF45B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bg1"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Surgery in the Climate Emergency: Responsibility Without Borders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91613A-FB91-A886-CB7F-46CCC14F3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84893"/>
            <a:ext cx="9144000" cy="1655762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CA" dirty="0"/>
              <a:t>Josh Ng-Kamstra MDCM,MPH FRCSC FACS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E67A7A-4C21-118D-63FF-7000F1F26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075748"/>
            <a:ext cx="426720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294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81FCF-D5C8-4D6D-77E7-49061DBD4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CA" sz="4000" dirty="0">
                <a:solidFill>
                  <a:srgbClr val="FFFFFF"/>
                </a:solidFill>
              </a:rPr>
              <a:t>We’re responsible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BE458EBC-90D3-4538-8F53-C7ED1FBB9E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884028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8474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6EFBFF-D7BC-1017-B38E-8A923A1C1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4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60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44E73-43FD-8C09-BC22-D8C0DE566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CA" sz="4000" dirty="0">
                <a:solidFill>
                  <a:srgbClr val="FFFFFF"/>
                </a:solidFill>
              </a:rPr>
              <a:t>Why focus on surgery?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0C066-5543-006D-5B37-949B3366B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A" sz="3000" b="1" i="0" dirty="0">
                <a:effectLst/>
                <a:latin typeface="Open Sans" panose="020B0606030504020204" pitchFamily="34" charset="0"/>
              </a:rPr>
              <a:t>“</a:t>
            </a:r>
            <a:r>
              <a:rPr lang="en-US" sz="3000" b="1" i="0" dirty="0">
                <a:effectLst/>
                <a:latin typeface="Open Sans" panose="020B0606030504020204" pitchFamily="34" charset="0"/>
              </a:rPr>
              <a:t>Operating rooms (ORs) account for 20 to 33 percent of hospital waste and can be three to six times more energy-intensive than hospitals as a whole.”</a:t>
            </a:r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58125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6A448-01EF-B5EB-8F63-3B5895F97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67" y="818984"/>
            <a:ext cx="6714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 we know how much CO2 the surgery we do is generating?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95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AEF2AA-4892-E293-90F7-7C00FE520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3554" y="457200"/>
            <a:ext cx="986489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74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E1557-C8B7-2CED-93E4-3F8FCB8A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does this have to do with surgery &amp; healthcare?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50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DE9DC-4643-2E8A-5249-B2F31BEF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need to be ready.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837072-E4EB-E870-7D50-F9C9809AA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295" y="467208"/>
            <a:ext cx="465001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45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8F0004-592C-1D1E-9576-96052D184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 satellite image of Hurricane Helene in the Gullf of Mexico. The hurricane is a massive swirl of white cloud with the grey and brown landmass of Mexico and the US to the left.">
            <a:extLst>
              <a:ext uri="{FF2B5EF4-FFF2-40B4-BE49-F238E27FC236}">
                <a16:creationId xmlns:a16="http://schemas.microsoft.com/office/drawing/2014/main" id="{A6268C88-A597-DBB7-DDC6-5F21F663D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 r="22774"/>
          <a:stretch>
            <a:fillRect/>
          </a:stretch>
        </p:blipFill>
        <p:spPr bwMode="auto">
          <a:xfrm>
            <a:off x="4038599" y="10"/>
            <a:ext cx="8160026" cy="6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36F05-4670-BC1D-5B95-22F18086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The climate has already changed</a:t>
            </a:r>
          </a:p>
        </p:txBody>
      </p:sp>
    </p:spTree>
    <p:extLst>
      <p:ext uri="{BB962C8B-B14F-4D97-AF65-F5344CB8AC3E}">
        <p14:creationId xmlns:p14="http://schemas.microsoft.com/office/powerpoint/2010/main" val="421643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Map of Southeast United States showing that the chances for 3-day rainfall in excess of the amounts observed during Hurricane Helene were extremely low">
            <a:extLst>
              <a:ext uri="{FF2B5EF4-FFF2-40B4-BE49-F238E27FC236}">
                <a16:creationId xmlns:a16="http://schemas.microsoft.com/office/drawing/2014/main" id="{3A7B64D6-8D52-64F6-C6CD-F966B5246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9" b="4069"/>
          <a:stretch>
            <a:fillRect/>
          </a:stretch>
        </p:blipFill>
        <p:spPr bwMode="auto">
          <a:xfrm>
            <a:off x="4038599" y="10"/>
            <a:ext cx="8160026" cy="6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Freeform: Shape 615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673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D2C6-395D-7EA9-E3DF-BBF1F23A3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9AA38-1602-0E9D-34EF-D184A8A2E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987" y="1828801"/>
            <a:ext cx="5499434" cy="4590004"/>
          </a:xfrm>
        </p:spPr>
        <p:txBody>
          <a:bodyPr>
            <a:normAutofit/>
          </a:bodyPr>
          <a:lstStyle/>
          <a:p>
            <a:r>
              <a:rPr lang="en-CA" sz="2400" dirty="0"/>
              <a:t>3-day rainfall totals were </a:t>
            </a:r>
            <a:r>
              <a:rPr lang="en-CA" sz="2400" b="1" dirty="0"/>
              <a:t>70% more likely</a:t>
            </a:r>
            <a:r>
              <a:rPr lang="en-CA" sz="2400" dirty="0"/>
              <a:t> as a result of climate change</a:t>
            </a:r>
          </a:p>
          <a:p>
            <a:r>
              <a:rPr lang="en-CA" sz="2400" dirty="0"/>
              <a:t>Storms like Helene are </a:t>
            </a:r>
            <a:r>
              <a:rPr lang="en-CA" sz="2400" b="1" dirty="0"/>
              <a:t>150% more frequent in the region</a:t>
            </a:r>
            <a:r>
              <a:rPr lang="en-CA" sz="2400" dirty="0"/>
              <a:t> (once every 53 as opposed to 150 years) due to climate change</a:t>
            </a:r>
          </a:p>
          <a:p>
            <a:r>
              <a:rPr lang="en-CA" sz="2400" dirty="0"/>
              <a:t>Wind speeds </a:t>
            </a:r>
            <a:r>
              <a:rPr lang="en-CA" sz="2400" b="1" dirty="0"/>
              <a:t>11% more intense </a:t>
            </a:r>
            <a:r>
              <a:rPr lang="en-CA" sz="2400" dirty="0"/>
              <a:t>as a result of climate change </a:t>
            </a:r>
          </a:p>
        </p:txBody>
      </p:sp>
      <p:pic>
        <p:nvPicPr>
          <p:cNvPr id="7170" name="Picture 2" descr="World Weather Attribution header">
            <a:extLst>
              <a:ext uri="{FF2B5EF4-FFF2-40B4-BE49-F238E27FC236}">
                <a16:creationId xmlns:a16="http://schemas.microsoft.com/office/drawing/2014/main" id="{EAA72676-F60C-8EAD-DFE6-296AC9298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119" y="2671433"/>
            <a:ext cx="4788505" cy="209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446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664303-3EF4-5092-7F37-58A6A0908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5420" y="457200"/>
            <a:ext cx="106611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32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program&#10;&#10;AI-generated content may be incorrect.">
            <a:extLst>
              <a:ext uri="{FF2B5EF4-FFF2-40B4-BE49-F238E27FC236}">
                <a16:creationId xmlns:a16="http://schemas.microsoft.com/office/drawing/2014/main" id="{6F8FAECE-2B46-F60E-972E-61D21993D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171" y="731056"/>
            <a:ext cx="8093658" cy="52204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93D42A-917D-0B62-C6E0-F7CE3A69C5FE}"/>
              </a:ext>
            </a:extLst>
          </p:cNvPr>
          <p:cNvSpPr txBox="1"/>
          <p:nvPr/>
        </p:nvSpPr>
        <p:spPr>
          <a:xfrm>
            <a:off x="1201994" y="2390681"/>
            <a:ext cx="10176387" cy="1477328"/>
          </a:xfrm>
          <a:prstGeom prst="rect">
            <a:avLst/>
          </a:prstGeom>
          <a:solidFill>
            <a:schemeClr val="tx2">
              <a:lumMod val="10000"/>
              <a:lumOff val="9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3000" b="1"/>
              <a:t>“A Baxter facility that produces 60% of the IV  fluid for the US is currently shut down; Baxter is the main IV fluid supplier for MGB”</a:t>
            </a:r>
            <a:endParaRPr lang="en-CA" sz="3000" b="1" dirty="0"/>
          </a:p>
        </p:txBody>
      </p:sp>
    </p:spTree>
    <p:extLst>
      <p:ext uri="{BB962C8B-B14F-4D97-AF65-F5344CB8AC3E}">
        <p14:creationId xmlns:p14="http://schemas.microsoft.com/office/powerpoint/2010/main" val="996703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83A262-9B87-F418-7FCC-FA211D055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77F9A0-62D1-D6DA-0F34-DAFACFA74B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8" r="16041"/>
          <a:stretch>
            <a:fillRect/>
          </a:stretch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DDCBB-9838-3284-AAB6-8F59E61371EF}"/>
              </a:ext>
            </a:extLst>
          </p:cNvPr>
          <p:cNvSpPr txBox="1"/>
          <p:nvPr/>
        </p:nvSpPr>
        <p:spPr>
          <a:xfrm>
            <a:off x="534473" y="2950387"/>
            <a:ext cx="3052293" cy="3531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“Permitted procedures during deferral: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-Life and limb saving procedures. . .”</a:t>
            </a:r>
          </a:p>
        </p:txBody>
      </p:sp>
    </p:spTree>
    <p:extLst>
      <p:ext uri="{BB962C8B-B14F-4D97-AF65-F5344CB8AC3E}">
        <p14:creationId xmlns:p14="http://schemas.microsoft.com/office/powerpoint/2010/main" val="2569677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08513-C507-5F81-1AA3-4D92684FC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does this have to do with surgery </a:t>
            </a: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globally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36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Stones balancing on a wood">
            <a:extLst>
              <a:ext uri="{FF2B5EF4-FFF2-40B4-BE49-F238E27FC236}">
                <a16:creationId xmlns:a16="http://schemas.microsoft.com/office/drawing/2014/main" id="{9405F679-EF63-5353-EFBB-13A401BD3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52" y="457200"/>
            <a:ext cx="986489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5" y="-1500"/>
            <a:ext cx="8119933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72" y="-3000"/>
            <a:ext cx="12201265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210FFF-E15E-5723-DC29-D55F9D80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639" y="561203"/>
            <a:ext cx="9932691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2888341"/>
            <a:ext cx="12203819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Podcasts &amp; Music - AAS 2500: African Refugees, Cultures &amp; Stories -  Resource List - LibGuides at UVa Library">
            <a:extLst>
              <a:ext uri="{FF2B5EF4-FFF2-40B4-BE49-F238E27FC236}">
                <a16:creationId xmlns:a16="http://schemas.microsoft.com/office/drawing/2014/main" id="{49B5747A-AF6F-9C1D-D5A0-7160F72C4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1935" y="2255781"/>
            <a:ext cx="4481866" cy="299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 descr="Plate with crumbs">
            <a:extLst>
              <a:ext uri="{FF2B5EF4-FFF2-40B4-BE49-F238E27FC236}">
                <a16:creationId xmlns:a16="http://schemas.microsoft.com/office/drawing/2014/main" id="{8CAC90C0-F895-62F4-3F1F-99168A9BE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24" y="2254250"/>
            <a:ext cx="4486215" cy="29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72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330922-81CD-A677-85D9-4A8C3629C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endParaRPr lang="en-CA" sz="4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D1112-7892-6CD6-9911-07454E726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499" y="1305708"/>
            <a:ext cx="4728301" cy="3995416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7A72724-4FE5-1559-35F0-AEAC90765B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1599103"/>
              </p:ext>
            </p:extLst>
          </p:nvPr>
        </p:nvGraphicFramePr>
        <p:xfrm>
          <a:off x="382906" y="1305708"/>
          <a:ext cx="6520814" cy="4832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13825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E40C6-7F0F-144E-F0FF-C2798D72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NSOAPs and Climate Change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DC78C-FAA4-9C1E-828C-0CF8ADA06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529668"/>
            <a:ext cx="7225748" cy="579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45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7" name="Freeform: Shape 308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D81AC-FBC0-75D4-BC50-33031470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Local work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How much single-use plastic and waste used for a single surgery (NY, USA) :  r/mildlyinteresting">
            <a:extLst>
              <a:ext uri="{FF2B5EF4-FFF2-40B4-BE49-F238E27FC236}">
                <a16:creationId xmlns:a16="http://schemas.microsoft.com/office/drawing/2014/main" id="{6DD3C5C0-405A-79A1-53EA-9D44A4A4A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3958" y="467208"/>
            <a:ext cx="4442688" cy="592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57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egs of person in athletic shoes and leggings running on wet path">
            <a:extLst>
              <a:ext uri="{FF2B5EF4-FFF2-40B4-BE49-F238E27FC236}">
                <a16:creationId xmlns:a16="http://schemas.microsoft.com/office/drawing/2014/main" id="{16F75422-9421-B12E-E508-866B1C7BD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r="18190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764917-C4E2-A62A-8471-FDE44D38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950387"/>
            <a:ext cx="3543299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711814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2AFBA-428F-B3B8-C69A-0E72D9A8F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81405"/>
            <a:ext cx="11277600" cy="569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08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AF777A-8D1A-0884-8CD1-963A18E175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6521" y="457200"/>
            <a:ext cx="537895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074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30643-66A6-8E84-56BE-C3E950C5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6B1EB-42FE-A482-0B5F-E48EBAB14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4676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973344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734C01-BDA6-1E59-668D-19C85EDAE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623696"/>
            <a:ext cx="11277600" cy="56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98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B5328-38BE-2687-B30B-4D2CDA1DA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2-3 ft of sea level rise by 2100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E7EE29-1C12-C48B-083D-328BECDB8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737" y="390832"/>
            <a:ext cx="7595145" cy="45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36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BE61F-1424-E678-F1F4-489D4E069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A" sz="2000"/>
              <a:t>“</a:t>
            </a:r>
            <a:r>
              <a:rPr lang="en-US" sz="2000"/>
              <a:t>Climate change implies precipitous declines in output, capital and consumption that exceed 50% by 2100. These changes imply a 31% welfare loss in permanent consumption equivalent in 2024, that grows to nearly 52% by 2100. These magnitudes are </a:t>
            </a:r>
            <a:r>
              <a:rPr lang="en-US" sz="2000" b="1" i="1"/>
              <a:t>comparable to the economic damage caused by fighting a war domestically and permanently</a:t>
            </a:r>
            <a:r>
              <a:rPr lang="en-US" sz="2000"/>
              <a:t>.”</a:t>
            </a:r>
          </a:p>
          <a:p>
            <a:pPr marL="0" indent="0">
              <a:buNone/>
            </a:pPr>
            <a:r>
              <a:rPr lang="en-US" sz="2000"/>
              <a:t>-Bilal &amp; Känzig, 2024</a:t>
            </a:r>
            <a:endParaRPr lang="en-CA" sz="2000"/>
          </a:p>
        </p:txBody>
      </p:sp>
    </p:spTree>
    <p:extLst>
      <p:ext uri="{BB962C8B-B14F-4D97-AF65-F5344CB8AC3E}">
        <p14:creationId xmlns:p14="http://schemas.microsoft.com/office/powerpoint/2010/main" val="3586607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E1557-C8B7-2CED-93E4-3F8FCB8A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does this have to do with surgery &amp; healthcare?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16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9863</TotalTime>
  <Words>334</Words>
  <Application>Microsoft Office PowerPoint</Application>
  <PresentationFormat>Widescreen</PresentationFormat>
  <Paragraphs>56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Aptos</vt:lpstr>
      <vt:lpstr>Aptos Display</vt:lpstr>
      <vt:lpstr>Arial</vt:lpstr>
      <vt:lpstr>Open Sans</vt:lpstr>
      <vt:lpstr>Office Theme</vt:lpstr>
      <vt:lpstr>Surgery in the Climate Emergency: Responsibility Without Borders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2-3 ft of sea level rise by 2100</vt:lpstr>
      <vt:lpstr>PowerPoint Presentation</vt:lpstr>
      <vt:lpstr>What does this have to do with surgery &amp; healthcare?</vt:lpstr>
      <vt:lpstr>We’re responsible</vt:lpstr>
      <vt:lpstr>PowerPoint Presentation</vt:lpstr>
      <vt:lpstr>Why focus on surgery?</vt:lpstr>
      <vt:lpstr>How do we know how much CO2 the surgery we do is generating?</vt:lpstr>
      <vt:lpstr>PowerPoint Presentation</vt:lpstr>
      <vt:lpstr>What does this have to do with surgery &amp; healthcare?</vt:lpstr>
      <vt:lpstr>We need to be ready. </vt:lpstr>
      <vt:lpstr>The climate has already changed</vt:lpstr>
      <vt:lpstr>PowerPoint Presentation</vt:lpstr>
      <vt:lpstr>PowerPoint Presentation</vt:lpstr>
      <vt:lpstr>PowerPoint Presentation</vt:lpstr>
      <vt:lpstr>PowerPoint Presentation</vt:lpstr>
      <vt:lpstr>What does this have to do with surgery globally?</vt:lpstr>
      <vt:lpstr>PowerPoint Presentation</vt:lpstr>
      <vt:lpstr>PowerPoint Presentation</vt:lpstr>
      <vt:lpstr>PowerPoint Presentation</vt:lpstr>
      <vt:lpstr>NSOAPs and Climate Change</vt:lpstr>
      <vt:lpstr>Local work</vt:lpstr>
      <vt:lpstr>Implementation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Climate in Obstetrics, Anesthesia, And Surgery Team (COAST)</dc:title>
  <dc:creator>Joshua Ng-Kamstra</dc:creator>
  <cp:lastModifiedBy>josh ng</cp:lastModifiedBy>
  <cp:revision>41</cp:revision>
  <dcterms:created xsi:type="dcterms:W3CDTF">2024-05-25T19:36:11Z</dcterms:created>
  <dcterms:modified xsi:type="dcterms:W3CDTF">2025-10-10T18:37:48Z</dcterms:modified>
</cp:coreProperties>
</file>